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sldIdLst>
    <p:sldId id="257" r:id="rId5"/>
    <p:sldId id="453" r:id="rId6"/>
    <p:sldId id="454" r:id="rId7"/>
    <p:sldId id="455" r:id="rId8"/>
    <p:sldId id="456" r:id="rId9"/>
    <p:sldId id="457" r:id="rId10"/>
    <p:sldId id="458" r:id="rId11"/>
    <p:sldId id="459" r:id="rId12"/>
    <p:sldId id="460" r:id="rId13"/>
    <p:sldId id="462" r:id="rId14"/>
    <p:sldId id="465" r:id="rId15"/>
    <p:sldId id="464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8E9F14-71A8-6020-244E-B9417B306E40}" name="Ryne Johnson" initials="RJ" userId="S::rjohnson@ndconline.org::8a776613-dd77-4069-b1c3-21822f9c8ce4" providerId="AD"/>
  <p188:author id="{F997A797-5F10-D0B8-1E11-944364E6B9C9}" name="Kevin Gremse" initials="KG" userId="S::KGremse@growamerica.org::458c2bf9-7b63-4ca0-8475-b187b10492c8" providerId="AD"/>
  <p188:author id="{20145FCE-F5E6-1F46-CB43-7EAA08B55D0C}" name="Ryne Johnson" initials="RJ" userId="S::rjohnson@growamerica.org::8a776613-dd77-4069-b1c3-21822f9c8ce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Gerber" userId="dbdbf596-7378-4d58-b147-f7d2ba8edcf6" providerId="ADAL" clId="{5203C838-BB74-4FA0-88E3-784A3B57A578}"/>
    <pc:docChg chg="custSel modSld">
      <pc:chgData name="John Gerber" userId="dbdbf596-7378-4d58-b147-f7d2ba8edcf6" providerId="ADAL" clId="{5203C838-BB74-4FA0-88E3-784A3B57A578}" dt="2025-02-24T21:45:18.698" v="196" actId="20577"/>
      <pc:docMkLst>
        <pc:docMk/>
      </pc:docMkLst>
      <pc:sldChg chg="modSp mod">
        <pc:chgData name="John Gerber" userId="dbdbf596-7378-4d58-b147-f7d2ba8edcf6" providerId="ADAL" clId="{5203C838-BB74-4FA0-88E3-784A3B57A578}" dt="2025-02-24T21:43:01.878" v="1" actId="20577"/>
        <pc:sldMkLst>
          <pc:docMk/>
          <pc:sldMk cId="3164297023" sldId="257"/>
        </pc:sldMkLst>
        <pc:spChg chg="mod">
          <ac:chgData name="John Gerber" userId="dbdbf596-7378-4d58-b147-f7d2ba8edcf6" providerId="ADAL" clId="{5203C838-BB74-4FA0-88E3-784A3B57A578}" dt="2025-02-24T21:43:01.878" v="1" actId="20577"/>
          <ac:spMkLst>
            <pc:docMk/>
            <pc:sldMk cId="3164297023" sldId="257"/>
            <ac:spMk id="3" creationId="{2D5F7DF5-B787-73A4-A967-2887A19B2E0E}"/>
          </ac:spMkLst>
        </pc:spChg>
      </pc:sldChg>
      <pc:sldChg chg="modSp mod">
        <pc:chgData name="John Gerber" userId="dbdbf596-7378-4d58-b147-f7d2ba8edcf6" providerId="ADAL" clId="{5203C838-BB74-4FA0-88E3-784A3B57A578}" dt="2025-02-24T21:44:46.319" v="192" actId="20577"/>
        <pc:sldMkLst>
          <pc:docMk/>
          <pc:sldMk cId="1821297458" sldId="453"/>
        </pc:sldMkLst>
        <pc:spChg chg="mod">
          <ac:chgData name="John Gerber" userId="dbdbf596-7378-4d58-b147-f7d2ba8edcf6" providerId="ADAL" clId="{5203C838-BB74-4FA0-88E3-784A3B57A578}" dt="2025-02-24T21:44:46.319" v="192" actId="20577"/>
          <ac:spMkLst>
            <pc:docMk/>
            <pc:sldMk cId="1821297458" sldId="453"/>
            <ac:spMk id="14" creationId="{C2C91BF4-6C32-44B6-965A-0C3950F9D425}"/>
          </ac:spMkLst>
        </pc:spChg>
      </pc:sldChg>
      <pc:sldChg chg="modSp mod">
        <pc:chgData name="John Gerber" userId="dbdbf596-7378-4d58-b147-f7d2ba8edcf6" providerId="ADAL" clId="{5203C838-BB74-4FA0-88E3-784A3B57A578}" dt="2025-02-24T21:45:18.698" v="196" actId="20577"/>
        <pc:sldMkLst>
          <pc:docMk/>
          <pc:sldMk cId="969851231" sldId="465"/>
        </pc:sldMkLst>
        <pc:spChg chg="mod">
          <ac:chgData name="John Gerber" userId="dbdbf596-7378-4d58-b147-f7d2ba8edcf6" providerId="ADAL" clId="{5203C838-BB74-4FA0-88E3-784A3B57A578}" dt="2025-02-24T21:45:18.698" v="196" actId="20577"/>
          <ac:spMkLst>
            <pc:docMk/>
            <pc:sldMk cId="969851231" sldId="465"/>
            <ac:spMk id="7" creationId="{F7839D20-0E5B-4B73-B1D8-07E6F886E2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E3F09AE9-7D55-D94B-B653-F6E9D2FF596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DE37C979-C03F-1347-8BF9-84CC2625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34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77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7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48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01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7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74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18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18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1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03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25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7C979-C03F-1347-8BF9-84CC262583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5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E664-31CD-B5CD-5793-3B073B995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60E33B-1271-78AD-490C-F70D0FFD4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06020"/>
            <a:ext cx="105156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5FD49-71C9-B01A-0429-9CEF45BD1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4D65F-0605-EE40-FF17-2F9CB70A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1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BBAC-4F89-1B2B-42D7-BEAEA17A4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A0CF0-B680-44A2-E4B0-E7DB456A4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FE565-F396-101D-47EE-2AE8C06D6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111C7-6F7C-33CD-E097-C654AC1E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9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079107-B323-D31E-8360-1401B8365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F275A-87BE-9AE6-5555-E5A155E82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0F420-B05B-62A5-E310-EC887982D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C2AC4-EA69-E631-C4D2-61C9C61B4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2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F291-BEBF-6186-BA4F-FE4B4EC5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69CFD-20EA-EB01-897F-8E8B1A04D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500"/>
              </a:spcAft>
              <a:defRPr/>
            </a:lvl1pPr>
            <a:lvl2pPr>
              <a:spcAft>
                <a:spcPts val="500"/>
              </a:spcAft>
              <a:defRPr/>
            </a:lvl2pPr>
            <a:lvl3pPr>
              <a:spcAft>
                <a:spcPts val="500"/>
              </a:spcAft>
              <a:defRPr/>
            </a:lvl3pPr>
            <a:lvl4pPr>
              <a:spcAft>
                <a:spcPts val="500"/>
              </a:spcAft>
              <a:defRPr/>
            </a:lvl4pPr>
            <a:lvl5pPr>
              <a:spcAft>
                <a:spcPts val="5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22A40-57F9-91CE-D546-82C1D4B9A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DD6D7-0A92-E27C-39AB-6ACD5DA5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6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6ECC5-6682-4C03-1F41-50CB8115C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6D419-760E-2092-7DF6-39999A119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83015"/>
            <a:ext cx="10515600" cy="130663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C6542-BF05-7DDB-24DD-991253AEE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25A23-264A-6745-4E96-4A78A025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5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A28CE-E92D-4CEE-E24A-18AA83EBA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AC2D5-0750-177A-9458-D7A011024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1079F-D049-C845-FA82-860CEAF9F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5E9BA-F8A8-A401-55C2-D48645C25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2C652-BF8C-2422-968D-3DBF1324F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3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31A15-A866-5B63-AD8F-748091A18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2C168-BA96-199B-12AB-4C93DE2D8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65BF88-5DC8-B9EF-C15A-D583AEBBB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BF1DE0-BE5C-D240-288F-9AC4BB746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E74035-4861-12D3-07B2-DAF570C51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6C06C0-B403-B262-A599-79A92B14C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67969E-5BE7-732A-8C41-9197C7AC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9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E14D-B8D1-6423-B65A-87780882E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FF649F-BE16-36D7-C0FE-2BF5E432B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90A2A-D5D7-9464-3558-48A0D31E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1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EEE58B-6F33-9E08-9E58-C75BAE740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6E6749-D8B0-E2FC-99D5-287E637B4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87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68D69-E0EF-C791-5EC4-5326459E8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57A4F-E043-0AA7-61B9-FB92E18AD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38CA0-980E-9043-122B-264609AB1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5BFFA-4034-D9D5-FC6C-5D5B3348E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2A01A-255F-A96F-AFF6-7D04DB51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1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3A441-2204-B6EE-93D8-C92D83BAC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5F2593-E2E4-F849-63E6-D95823B4AE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837645-9DF0-D23D-F114-2465896A6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B9450-C64D-99F8-CDAB-E315FCFE1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10/2/23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2A724-4295-0C7D-EF6D-8C82312F7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E858-DF65-BF43-B029-291219243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5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302291-ECC2-A56E-F5F5-2B5B566F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51878-E72A-8365-5DE6-C493B17F6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C002C-52F6-FEE7-1C72-5AF93368B5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64126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>
                <a:solidFill>
                  <a:schemeClr val="tx1"/>
                </a:solidFill>
                <a:latin typeface="Montserrat Thin SemiBold" pitchFamily="2" charset="77"/>
                <a:ea typeface="Source Serif 4 Black" panose="02040603050405020204" pitchFamily="18" charset="0"/>
              </a:defRPr>
            </a:lvl1pPr>
          </a:lstStyle>
          <a:p>
            <a:r>
              <a:rPr lang="en-US"/>
              <a:t>10/2/23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6C2D6-C456-76F0-56DC-E6F2CEAEC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126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/>
                </a:solidFill>
                <a:latin typeface="Montserrat Thin SemiBold" pitchFamily="2" charset="77"/>
              </a:defRPr>
            </a:lvl1pPr>
          </a:lstStyle>
          <a:p>
            <a:fld id="{F0E8E858-DF65-BF43-B029-291219243D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CFEEDE-9234-14DD-D5BF-3C2D99DCBB2E}"/>
              </a:ext>
            </a:extLst>
          </p:cNvPr>
          <p:cNvSpPr/>
          <p:nvPr userDrawn="1"/>
        </p:nvSpPr>
        <p:spPr>
          <a:xfrm>
            <a:off x="12009120" y="0"/>
            <a:ext cx="18288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ue and black logo&#10;&#10;Description automatically generated">
            <a:extLst>
              <a:ext uri="{FF2B5EF4-FFF2-40B4-BE49-F238E27FC236}">
                <a16:creationId xmlns:a16="http://schemas.microsoft.com/office/drawing/2014/main" id="{D10A48AB-7FA2-CF84-703C-6781A550BE9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6655" y="6304921"/>
            <a:ext cx="2478505" cy="37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43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Montserrat Thin Extra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erif 4 Medium" panose="02040603050405020204" pitchFamily="18" charset="0"/>
          <a:ea typeface="Source Serif 4 Medium" panose="02040603050405020204" pitchFamily="18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erif 4 Medium" panose="02040603050405020204" pitchFamily="18" charset="0"/>
          <a:ea typeface="Source Serif 4 Medium" panose="02040603050405020204" pitchFamily="18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erif 4 Medium" panose="02040603050405020204" pitchFamily="18" charset="0"/>
          <a:ea typeface="Source Serif 4 Medium" panose="02040603050405020204" pitchFamily="18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erif 4 Medium" panose="02040603050405020204" pitchFamily="18" charset="0"/>
          <a:ea typeface="Source Serif 4 Medium" panose="02040603050405020204" pitchFamily="18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erif 4 Medium" panose="02040603050405020204" pitchFamily="18" charset="0"/>
          <a:ea typeface="Source Serif 4 Medium" panose="02040603050405020204" pitchFamily="18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E53B8C-1E86-C3E5-02F3-715BAD899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1161"/>
            <a:ext cx="10515600" cy="1859915"/>
          </a:xfrm>
        </p:spPr>
        <p:txBody>
          <a:bodyPr>
            <a:normAutofit/>
          </a:bodyPr>
          <a:lstStyle/>
          <a:p>
            <a:r>
              <a:rPr lang="en-US" sz="5400">
                <a:latin typeface="Segoe UI" panose="020B0502040204020203" pitchFamily="34" charset="0"/>
                <a:cs typeface="Segoe UI" panose="020B0502040204020203" pitchFamily="34" charset="0"/>
              </a:rPr>
              <a:t>115 Glen Street Project</a:t>
            </a:r>
            <a:br>
              <a:rPr lang="en-US" sz="540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5400">
                <a:latin typeface="Segoe UI" panose="020B0502040204020203" pitchFamily="34" charset="0"/>
                <a:cs typeface="Segoe UI" panose="020B0502040204020203" pitchFamily="34" charset="0"/>
              </a:rPr>
              <a:t>PILOT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F7DF5-B787-73A4-A967-2887A19B2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75694"/>
            <a:ext cx="5485694" cy="10816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February 25, 2025 | </a:t>
            </a:r>
          </a:p>
          <a:p>
            <a:r>
              <a:rPr lang="en-US" dirty="0">
                <a:solidFill>
                  <a:schemeClr val="accent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Grow America East Team</a:t>
            </a:r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10" y="414238"/>
            <a:ext cx="2478505" cy="37590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495E3C8-865B-77A1-370D-3E9244FD0175}"/>
              </a:ext>
            </a:extLst>
          </p:cNvPr>
          <p:cNvSpPr txBox="1"/>
          <p:nvPr/>
        </p:nvSpPr>
        <p:spPr>
          <a:xfrm>
            <a:off x="4623816" y="448302"/>
            <a:ext cx="7264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>
                <a:latin typeface="Segoe UI" panose="020B0502040204020203" pitchFamily="34" charset="0"/>
                <a:ea typeface="Source Serif 4 Black" panose="02040603050405020204" pitchFamily="18" charset="0"/>
                <a:cs typeface="Segoe UI" panose="020B0502040204020203" pitchFamily="34" charset="0"/>
              </a:rPr>
              <a:t>Formerly NDC  </a:t>
            </a:r>
            <a:r>
              <a:rPr lang="en-US" sz="1400">
                <a:latin typeface="Segoe UI" panose="020B0502040204020203" pitchFamily="34" charset="0"/>
                <a:ea typeface="Source Serif 4 Medium" panose="02040603050405020204" pitchFamily="18" charset="0"/>
                <a:cs typeface="Segoe UI" panose="020B0502040204020203" pitchFamily="34" charset="0"/>
              </a:rPr>
              <a:t>|  Partners in Community Development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C7EE27B-0347-4D3C-BF1F-50675328EE9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405850" y="4457302"/>
            <a:ext cx="2068986" cy="17583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21A55C-988A-8845-23DC-F5716CB3D4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699" y="4456661"/>
            <a:ext cx="5942965" cy="17589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64297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F963BB7-77BE-4BF3-A2CE-29F6F382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657"/>
            <a:ext cx="9820835" cy="6937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u="sng" kern="1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Benefits Analysis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AFCBFA-CA10-3A49-7C69-C6E9E61D0E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938" y="1597661"/>
            <a:ext cx="9644123" cy="36917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4888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F963BB7-77BE-4BF3-A2CE-29F6F382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657"/>
            <a:ext cx="9820835" cy="6937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u="sng" kern="1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Other Benefits Analysis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7839D20-0E5B-4B73-B1D8-07E6F886E23F}"/>
              </a:ext>
            </a:extLst>
          </p:cNvPr>
          <p:cNvSpPr txBox="1">
            <a:spLocks/>
          </p:cNvSpPr>
          <p:nvPr/>
        </p:nvSpPr>
        <p:spPr>
          <a:xfrm>
            <a:off x="191774" y="928689"/>
            <a:ext cx="10700343" cy="3168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 temporary construction jobs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Eliminates a blighted and underutilized property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Replaces it with much needed market rate and affordable rental units and maximizes the site’s land use with an improved mixed-income development.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Adds considerable new disposable income to strengthen retail trade in downtown</a:t>
            </a:r>
          </a:p>
        </p:txBody>
      </p:sp>
    </p:spTree>
    <p:extLst>
      <p:ext uri="{BB962C8B-B14F-4D97-AF65-F5344CB8AC3E}">
        <p14:creationId xmlns:p14="http://schemas.microsoft.com/office/powerpoint/2010/main" val="96985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New York Forward / Downtown Glen Cove Public Engagement Event - City of Glen  Cove">
            <a:extLst>
              <a:ext uri="{FF2B5EF4-FFF2-40B4-BE49-F238E27FC236}">
                <a16:creationId xmlns:a16="http://schemas.microsoft.com/office/drawing/2014/main" id="{E002F4A0-7082-A663-ED69-ACC4A72609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994" y="1676400"/>
            <a:ext cx="4132012" cy="3505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683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23616CE4-B2C5-4120-A7C1-47CAE5717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5351929" cy="66684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u="sng" kern="1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Summary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2C91BF4-6C32-44B6-965A-0C3950F9D425}"/>
              </a:ext>
            </a:extLst>
          </p:cNvPr>
          <p:cNvSpPr txBox="1">
            <a:spLocks/>
          </p:cNvSpPr>
          <p:nvPr/>
        </p:nvSpPr>
        <p:spPr>
          <a:xfrm>
            <a:off x="398929" y="901794"/>
            <a:ext cx="10515600" cy="492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29-unit, mixed-income, 3-story apartment building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Mix of studio, one, and two-bedroom units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23 market-rate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3 130% AMI workforce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 80% AMI affordable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Parking for 42 vehicles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13 allocated to the senior center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Fitness center, tenant lounge, and rooftop outdoor deck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Located in a Community Development Block Grant area, established downtown, and a blighted area of land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Eligible for an enhanced PILOT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Experienced developers with a proven track record in New York</a:t>
            </a:r>
          </a:p>
        </p:txBody>
      </p:sp>
    </p:spTree>
    <p:extLst>
      <p:ext uri="{BB962C8B-B14F-4D97-AF65-F5344CB8AC3E}">
        <p14:creationId xmlns:p14="http://schemas.microsoft.com/office/powerpoint/2010/main" val="182129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F29B08C-6205-4CAC-8D61-208EA411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047" y="27510"/>
            <a:ext cx="4728882" cy="8196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u="sng">
                <a:latin typeface="Segoe UI" panose="020B0502040204020203" pitchFamily="34" charset="0"/>
                <a:cs typeface="Segoe UI" panose="020B0502040204020203" pitchFamily="34" charset="0"/>
              </a:rPr>
              <a:t>Rent Roll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65F4E4-7AED-F87A-F7A6-58960FE6A2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280" y="847175"/>
            <a:ext cx="6991350" cy="55191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03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302D267-916F-43AB-8AD4-B3D08877D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047" y="27510"/>
            <a:ext cx="4728882" cy="81966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u="sng">
                <a:latin typeface="Segoe UI" panose="020B0502040204020203" pitchFamily="34" charset="0"/>
                <a:cs typeface="Segoe UI" panose="020B0502040204020203" pitchFamily="34" charset="0"/>
              </a:rPr>
              <a:t>Sources &amp; Uses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D9D74B-1A7A-954B-CC40-CA2C8DAD12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954" y="1033462"/>
            <a:ext cx="7820353" cy="4791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94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302D267-916F-43AB-8AD4-B3D08877D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048" y="27510"/>
            <a:ext cx="9426953" cy="81966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u="sng" kern="1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PILOT Request/Recommendation</a:t>
            </a:r>
            <a:endParaRPr lang="en-US" sz="5200" u="sng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380E7CA-61A6-4176-9158-9A6557897389}"/>
              </a:ext>
            </a:extLst>
          </p:cNvPr>
          <p:cNvSpPr txBox="1">
            <a:spLocks/>
          </p:cNvSpPr>
          <p:nvPr/>
        </p:nvSpPr>
        <p:spPr>
          <a:xfrm>
            <a:off x="94129" y="1027299"/>
            <a:ext cx="10515600" cy="477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B36FCF-04FE-726A-CDAF-C2648A0B1F84}"/>
              </a:ext>
            </a:extLst>
          </p:cNvPr>
          <p:cNvSpPr txBox="1"/>
          <p:nvPr/>
        </p:nvSpPr>
        <p:spPr>
          <a:xfrm>
            <a:off x="191775" y="847175"/>
            <a:ext cx="10076175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3200"/>
              <a:t>15-year tax schedule (recommended)</a:t>
            </a:r>
          </a:p>
          <a:p>
            <a:pPr marL="625353" lvl="1" indent="-171450">
              <a:buFont typeface="Arial" panose="020B0604020202020204" pitchFamily="34" charset="0"/>
              <a:buChar char="•"/>
              <a:defRPr/>
            </a:pPr>
            <a:r>
              <a:rPr lang="en-US" sz="2800"/>
              <a:t>“As-is” taxes during two construction years (Years 1 &amp; 2)</a:t>
            </a:r>
          </a:p>
          <a:p>
            <a:pPr marL="625353" lvl="1" indent="-171450">
              <a:buFont typeface="Arial" panose="020B0604020202020204" pitchFamily="34" charset="0"/>
              <a:buChar char="•"/>
              <a:defRPr/>
            </a:pPr>
            <a:r>
              <a:rPr lang="en-US" sz="2800"/>
              <a:t>100% abatement on improvements in first year of operation (Year 3)</a:t>
            </a:r>
          </a:p>
          <a:p>
            <a:pPr marL="625353" lvl="1" indent="-171450">
              <a:buFont typeface="Arial" panose="020B0604020202020204" pitchFamily="34" charset="0"/>
              <a:buChar char="•"/>
              <a:defRPr/>
            </a:pPr>
            <a:r>
              <a:rPr lang="en-US" sz="2800"/>
              <a:t>Straight phase-in schedule Years 4 - 15</a:t>
            </a:r>
          </a:p>
          <a:p>
            <a:pPr marL="625353" lvl="1" indent="-171450">
              <a:buFont typeface="Arial" panose="020B0604020202020204" pitchFamily="34" charset="0"/>
              <a:buChar char="•"/>
              <a:defRPr/>
            </a:pPr>
            <a:r>
              <a:rPr lang="en-US" sz="2800"/>
              <a:t>Over 13 years of operation, aggregate taxes are $2,018,073</a:t>
            </a:r>
          </a:p>
          <a:p>
            <a:pPr marL="857064" lvl="2" indent="-171450">
              <a:buFont typeface="Arial" panose="020B0604020202020204" pitchFamily="34" charset="0"/>
              <a:buChar char="•"/>
              <a:defRPr/>
            </a:pPr>
            <a:r>
              <a:rPr lang="en-US" sz="2400"/>
              <a:t>$155,236 annual average or $5,353/unit annually</a:t>
            </a:r>
          </a:p>
          <a:p>
            <a:pPr marL="857064" lvl="2" indent="-171450">
              <a:buFont typeface="Arial" panose="020B0604020202020204" pitchFamily="34" charset="0"/>
              <a:buChar char="•"/>
              <a:defRPr/>
            </a:pPr>
            <a:r>
              <a:rPr lang="en-US" sz="2400" b="1"/>
              <a:t>Average annual tax payment over term is 8.8x current taxes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3200"/>
              <a:t>Predictability of schedule crucial for securing debt and equity commitments</a:t>
            </a:r>
          </a:p>
        </p:txBody>
      </p:sp>
    </p:spTree>
    <p:extLst>
      <p:ext uri="{BB962C8B-B14F-4D97-AF65-F5344CB8AC3E}">
        <p14:creationId xmlns:p14="http://schemas.microsoft.com/office/powerpoint/2010/main" val="310651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0D1E030-5017-4698-3667-6552DA2DAC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8048" y="281875"/>
            <a:ext cx="8375904" cy="570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70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F963BB7-77BE-4BF3-A2CE-29F6F382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657"/>
            <a:ext cx="9820835" cy="6937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u="sng" kern="1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Summarized Benefits Package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981E14-F551-7558-5EB3-F62A3073E6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197" y="1104145"/>
            <a:ext cx="7946203" cy="46497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462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F963BB7-77BE-4BF3-A2CE-29F6F382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657"/>
            <a:ext cx="9820835" cy="6937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u="sng" kern="1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Stabilized Operating Pro Forma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65B39C-56CC-87CC-C17C-1E3331896B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74" y="793805"/>
            <a:ext cx="6999183" cy="5730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7050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9F91A-D519-B4B2-B4B0-86BA59F06C39}"/>
              </a:ext>
            </a:extLst>
          </p:cNvPr>
          <p:cNvSpPr/>
          <p:nvPr/>
        </p:nvSpPr>
        <p:spPr>
          <a:xfrm>
            <a:off x="563173" y="6218871"/>
            <a:ext cx="2936980" cy="61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254F2EAF-ED93-7A98-1299-A0CD852D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5" y="6218871"/>
            <a:ext cx="2478505" cy="3759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F963BB7-77BE-4BF3-A2CE-29F6F382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657"/>
            <a:ext cx="9820835" cy="6937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u="sng" kern="1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PILOT Analysis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7839D20-0E5B-4B73-B1D8-07E6F886E23F}"/>
              </a:ext>
            </a:extLst>
          </p:cNvPr>
          <p:cNvSpPr txBox="1">
            <a:spLocks/>
          </p:cNvSpPr>
          <p:nvPr/>
        </p:nvSpPr>
        <p:spPr>
          <a:xfrm>
            <a:off x="0" y="928689"/>
            <a:ext cx="10892118" cy="5054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Source Serif 4 Medium" panose="02040603050405020204" pitchFamily="18" charset="0"/>
                <a:ea typeface="Source Serif 4 Medium" panose="02040603050405020204" pitchFamily="18" charset="0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Year 3, the development achieves a debt coverage ratio (DCR) of 1.23, meaning there is an 23% cushion of net operating income over project debt service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 the low-end for a mixed-income 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Other metrics (cash-on-cash, yield-to-cost, and internal rate of return) are marginal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Operating expenses on high-end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Estimated at $10,500 per unit (excluding RE Taxes / PILOT)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Grow America typically sees operating expenses (exclusive of PILOT) between $6,000 - $10,000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“But for” the proposed financial incentive package and PILOT schedule, the development is not considered financially feasible</a:t>
            </a:r>
          </a:p>
        </p:txBody>
      </p:sp>
    </p:spTree>
    <p:extLst>
      <p:ext uri="{BB962C8B-B14F-4D97-AF65-F5344CB8AC3E}">
        <p14:creationId xmlns:p14="http://schemas.microsoft.com/office/powerpoint/2010/main" val="3097850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ow America | TA">
      <a:dk1>
        <a:srgbClr val="053750"/>
      </a:dk1>
      <a:lt1>
        <a:srgbClr val="FFFFFF"/>
      </a:lt1>
      <a:dk2>
        <a:srgbClr val="B34783"/>
      </a:dk2>
      <a:lt2>
        <a:srgbClr val="FEA32A"/>
      </a:lt2>
      <a:accent1>
        <a:srgbClr val="FC7445"/>
      </a:accent1>
      <a:accent2>
        <a:srgbClr val="FE5959"/>
      </a:accent2>
      <a:accent3>
        <a:srgbClr val="665BAF"/>
      </a:accent3>
      <a:accent4>
        <a:srgbClr val="2269E8"/>
      </a:accent4>
      <a:accent5>
        <a:srgbClr val="829BA7"/>
      </a:accent5>
      <a:accent6>
        <a:srgbClr val="CDD7DC"/>
      </a:accent6>
      <a:hlink>
        <a:srgbClr val="2269E8"/>
      </a:hlink>
      <a:folHlink>
        <a:srgbClr val="2269E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E9BAC1A47774CAF3C0F8B71135AE1" ma:contentTypeVersion="18" ma:contentTypeDescription="Create a new document." ma:contentTypeScope="" ma:versionID="8c21788b3b37b2d71904100b897f05b2">
  <xsd:schema xmlns:xsd="http://www.w3.org/2001/XMLSchema" xmlns:xs="http://www.w3.org/2001/XMLSchema" xmlns:p="http://schemas.microsoft.com/office/2006/metadata/properties" xmlns:ns2="c3bf4333-f0fb-4db4-83ad-d3d7a4e64df6" xmlns:ns3="afbdc9c7-a2ed-4f8e-ac2a-587fdf415a1f" targetNamespace="http://schemas.microsoft.com/office/2006/metadata/properties" ma:root="true" ma:fieldsID="aab3a7ffd1cd276e6743f720ee55c3f1" ns2:_="" ns3:_="">
    <xsd:import namespace="c3bf4333-f0fb-4db4-83ad-d3d7a4e64df6"/>
    <xsd:import namespace="afbdc9c7-a2ed-4f8e-ac2a-587fdf415a1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f4333-f0fb-4db4-83ad-d3d7a4e64df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c9d7162-5228-4e3b-ac4c-ee253fa44fdd}" ma:internalName="TaxCatchAll" ma:showField="CatchAllData" ma:web="c3bf4333-f0fb-4db4-83ad-d3d7a4e64d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bdc9c7-a2ed-4f8e-ac2a-587fdf415a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4ffd5f1-e28d-4b9c-96e7-ae95f6dd89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fbdc9c7-a2ed-4f8e-ac2a-587fdf415a1f">
      <Terms xmlns="http://schemas.microsoft.com/office/infopath/2007/PartnerControls"/>
    </lcf76f155ced4ddcb4097134ff3c332f>
    <TaxCatchAll xmlns="c3bf4333-f0fb-4db4-83ad-d3d7a4e64df6" xsi:nil="true"/>
  </documentManagement>
</p:properties>
</file>

<file path=customXml/itemProps1.xml><?xml version="1.0" encoding="utf-8"?>
<ds:datastoreItem xmlns:ds="http://schemas.openxmlformats.org/officeDocument/2006/customXml" ds:itemID="{841238F0-A3E0-4DD0-A114-E2AF77380C50}"/>
</file>

<file path=customXml/itemProps2.xml><?xml version="1.0" encoding="utf-8"?>
<ds:datastoreItem xmlns:ds="http://schemas.openxmlformats.org/officeDocument/2006/customXml" ds:itemID="{C3712EB5-A4F9-4889-9136-A4E621CD14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F60EDC-3AD2-48FD-8C43-1F01A997207F}">
  <ds:schemaRefs>
    <ds:schemaRef ds:uri="2067fffd-3052-410e-b928-56331dd70c75"/>
    <ds:schemaRef ds:uri="ecc5b5d6-3f3f-4743-9557-75754044ca4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376</Words>
  <Application>Microsoft Office PowerPoint</Application>
  <PresentationFormat>Widescreen</PresentationFormat>
  <Paragraphs>55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Montserrat Thin ExtraBold</vt:lpstr>
      <vt:lpstr>Montserrat Thin SemiBold</vt:lpstr>
      <vt:lpstr>Segoe UI</vt:lpstr>
      <vt:lpstr>Source Serif 4 Medium</vt:lpstr>
      <vt:lpstr>Office Theme</vt:lpstr>
      <vt:lpstr>115 Glen Street Project PILOT Review</vt:lpstr>
      <vt:lpstr>Project Summary</vt:lpstr>
      <vt:lpstr>Rent Roll</vt:lpstr>
      <vt:lpstr>Sources &amp; Uses</vt:lpstr>
      <vt:lpstr>PILOT Request/Recommendation</vt:lpstr>
      <vt:lpstr>PowerPoint Presentation</vt:lpstr>
      <vt:lpstr>Summarized Benefits Package</vt:lpstr>
      <vt:lpstr>Stabilized Operating Pro Forma</vt:lpstr>
      <vt:lpstr>PILOT Analysis</vt:lpstr>
      <vt:lpstr>Benefits Analysis</vt:lpstr>
      <vt:lpstr>Other Benefits Analysis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 Sen</dc:creator>
  <cp:lastModifiedBy>John Gerber</cp:lastModifiedBy>
  <cp:revision>1</cp:revision>
  <cp:lastPrinted>2023-11-08T20:13:23Z</cp:lastPrinted>
  <dcterms:created xsi:type="dcterms:W3CDTF">2023-10-01T20:39:37Z</dcterms:created>
  <dcterms:modified xsi:type="dcterms:W3CDTF">2025-02-24T21:45:22Z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0x010100C5FE9BAC1A47774CAF3C0F8B71135AE1</vt:lpwstr>
  </property>
  <property fmtid="{D5CDD505-2E9C-101B-9397-08002B2CF9AE}" pid="3" name="MediaServiceImageTags">
    <vt:lpwstr/>
  </property>
</Properties>
</file>